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900"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Dela Gothic One" panose="020B0604020202020204" charset="-128"/>
      <p:regular r:id="rId10"/>
    </p:embeddedFont>
    <p:embeddedFont>
      <p:font typeface="DM Sans" pitchFamily="2" charset="0"/>
      <p:regular r:id="rId11"/>
      <p:bold r:id="rId12"/>
      <p:italic r:id="rId13"/>
      <p:boldItalic r:id="rId14"/>
    </p:embeddedFont>
    <p:embeddedFont>
      <p:font typeface="Trebuchet MS" panose="020B0603020202020204" pitchFamily="34" charset="0"/>
      <p:regular r:id="rId15"/>
      <p:bold r:id="rId16"/>
      <p:italic r:id="rId17"/>
      <p:boldItalic r:id="rId1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9D1C"/>
    <a:srgbClr val="E29846"/>
    <a:srgbClr val="FB95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0" d="100"/>
          <a:sy n="80" d="100"/>
        </p:scale>
        <p:origin x="13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ableStyles" Target="tableStyles.xml"/></Relationships>
</file>

<file path=ppt/media/image1.pn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83728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091421"/>
            <a:ext cx="10761701" cy="331130"/>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34059" y="5092614"/>
            <a:ext cx="3692530" cy="332328"/>
          </a:xfrm>
          <a:prstGeom prst="rect">
            <a:avLst/>
          </a:prstGeom>
        </p:spPr>
      </p:pic>
      <p:sp>
        <p:nvSpPr>
          <p:cNvPr id="9" name="Rectangle 8"/>
          <p:cNvSpPr/>
          <p:nvPr/>
        </p:nvSpPr>
        <p:spPr bwMode="ltGray">
          <a:xfrm>
            <a:off x="1" y="3108094"/>
            <a:ext cx="10761702" cy="19923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934059" y="3108094"/>
            <a:ext cx="3692531" cy="19923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16386" y="3280451"/>
            <a:ext cx="9772961" cy="1647684"/>
          </a:xfrm>
        </p:spPr>
        <p:txBody>
          <a:bodyPr anchor="b">
            <a:noAutofit/>
          </a:bodyPr>
          <a:lstStyle>
            <a:lvl1pPr algn="r">
              <a:defRPr sz="6480"/>
            </a:lvl1pPr>
          </a:lstStyle>
          <a:p>
            <a:r>
              <a:rPr lang="en-US"/>
              <a:t>Click to edit Master title style</a:t>
            </a:r>
            <a:endParaRPr lang="en-US" dirty="0"/>
          </a:p>
        </p:txBody>
      </p:sp>
      <p:sp>
        <p:nvSpPr>
          <p:cNvPr id="3" name="Subtitle 2"/>
          <p:cNvSpPr>
            <a:spLocks noGrp="1"/>
          </p:cNvSpPr>
          <p:nvPr>
            <p:ph type="subTitle" idx="1"/>
          </p:nvPr>
        </p:nvSpPr>
        <p:spPr>
          <a:xfrm>
            <a:off x="816386" y="5272848"/>
            <a:ext cx="9772961" cy="1341224"/>
          </a:xfrm>
        </p:spPr>
        <p:txBody>
          <a:bodyPr>
            <a:normAutofit/>
          </a:bodyPr>
          <a:lstStyle>
            <a:lvl1pPr marL="0" indent="0" algn="r">
              <a:buNone/>
              <a:defRPr sz="240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1106415" y="3300405"/>
            <a:ext cx="1406266" cy="1627730"/>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6901746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7114354"/>
            <a:ext cx="12525374" cy="385397"/>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7115546"/>
            <a:ext cx="1923596" cy="173124"/>
          </a:xfrm>
          <a:prstGeom prst="rect">
            <a:avLst/>
          </a:prstGeom>
        </p:spPr>
      </p:pic>
      <p:sp>
        <p:nvSpPr>
          <p:cNvPr id="10" name="Rectangle 9"/>
          <p:cNvSpPr/>
          <p:nvPr/>
        </p:nvSpPr>
        <p:spPr bwMode="ltGray">
          <a:xfrm>
            <a:off x="0" y="5481585"/>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2702993" y="5481585"/>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16387" y="5653940"/>
            <a:ext cx="11536631" cy="543661"/>
          </a:xfrm>
        </p:spPr>
        <p:txBody>
          <a:bodyPr anchor="b">
            <a:normAutofit/>
          </a:bodyPr>
          <a:lstStyle>
            <a:lvl1pPr>
              <a:defRPr sz="288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6387" y="731517"/>
            <a:ext cx="11536631" cy="4307490"/>
          </a:xfrm>
          <a:noFill/>
          <a:ln>
            <a:noFill/>
          </a:ln>
          <a:effectLst>
            <a:outerShdw blurRad="76200" dist="63500" dir="5040000" algn="tl" rotWithShape="0">
              <a:srgbClr val="000000">
                <a:alpha val="41000"/>
              </a:srgbClr>
            </a:outerShdw>
          </a:effectLst>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16383" y="6203500"/>
            <a:ext cx="11536634" cy="747565"/>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2875347" y="5653571"/>
            <a:ext cx="1384981" cy="130894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6622037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7114354"/>
            <a:ext cx="12525374" cy="385397"/>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7115546"/>
            <a:ext cx="1923596" cy="173124"/>
          </a:xfrm>
          <a:prstGeom prst="rect">
            <a:avLst/>
          </a:prstGeom>
        </p:spPr>
      </p:pic>
      <p:sp>
        <p:nvSpPr>
          <p:cNvPr id="10" name="Rectangle 9"/>
          <p:cNvSpPr/>
          <p:nvPr/>
        </p:nvSpPr>
        <p:spPr bwMode="ltGray">
          <a:xfrm>
            <a:off x="0" y="5481585"/>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2702993" y="5481585"/>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16386" y="731516"/>
            <a:ext cx="11536630" cy="4311300"/>
          </a:xfrm>
        </p:spPr>
        <p:txBody>
          <a:bodyPr anchor="ctr"/>
          <a:lstStyle>
            <a:lvl1pP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816387" y="5653939"/>
            <a:ext cx="11536631" cy="1308947"/>
          </a:xfrm>
        </p:spPr>
        <p:txBody>
          <a:bodyPr anchor="ct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2875347" y="5653939"/>
            <a:ext cx="1384981" cy="130894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9545941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7114354"/>
            <a:ext cx="12525374" cy="385397"/>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7115546"/>
            <a:ext cx="1923596" cy="173124"/>
          </a:xfrm>
          <a:prstGeom prst="rect">
            <a:avLst/>
          </a:prstGeom>
        </p:spPr>
      </p:pic>
      <p:sp>
        <p:nvSpPr>
          <p:cNvPr id="14" name="Rectangle 13"/>
          <p:cNvSpPr/>
          <p:nvPr/>
        </p:nvSpPr>
        <p:spPr bwMode="ltGray">
          <a:xfrm>
            <a:off x="0" y="5481585"/>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2702993" y="5481585"/>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353428" y="731518"/>
            <a:ext cx="10462652" cy="3643273"/>
          </a:xfrm>
        </p:spPr>
        <p:txBody>
          <a:bodyPr anchor="ctr"/>
          <a:lstStyle>
            <a:lvl1pPr>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1682746" y="4384055"/>
            <a:ext cx="9787895" cy="658762"/>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816387" y="5653939"/>
            <a:ext cx="11536631" cy="1308947"/>
          </a:xfrm>
        </p:spPr>
        <p:txBody>
          <a:bodyPr anchor="ctr">
            <a:normAutofit/>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2875347" y="5651911"/>
            <a:ext cx="1384981" cy="1308947"/>
          </a:xfrm>
        </p:spPr>
        <p:txBody>
          <a:bodyPr/>
          <a:lstStyle/>
          <a:p>
            <a:fld id="{D57F1E4F-1CFF-5643-939E-217C01CDF565}" type="slidenum">
              <a:rPr lang="en-US" smtClean="0"/>
              <a:pPr/>
              <a:t>‹#›</a:t>
            </a:fld>
            <a:endParaRPr lang="en-US" dirty="0"/>
          </a:p>
        </p:txBody>
      </p:sp>
      <p:sp>
        <p:nvSpPr>
          <p:cNvPr id="16" name="TextBox 15"/>
          <p:cNvSpPr txBox="1"/>
          <p:nvPr/>
        </p:nvSpPr>
        <p:spPr>
          <a:xfrm>
            <a:off x="700286" y="89773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640" dirty="0">
                <a:solidFill>
                  <a:schemeClr val="tx1"/>
                </a:solidFill>
                <a:effectLst/>
              </a:rPr>
              <a:t>“</a:t>
            </a:r>
          </a:p>
        </p:txBody>
      </p:sp>
      <p:sp>
        <p:nvSpPr>
          <p:cNvPr id="17" name="TextBox 16"/>
          <p:cNvSpPr txBox="1"/>
          <p:nvPr/>
        </p:nvSpPr>
        <p:spPr>
          <a:xfrm>
            <a:off x="11595371" y="364022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640" dirty="0">
                <a:solidFill>
                  <a:schemeClr val="tx1"/>
                </a:solidFill>
                <a:effectLst/>
              </a:rPr>
              <a:t>”</a:t>
            </a:r>
          </a:p>
        </p:txBody>
      </p:sp>
    </p:spTree>
    <p:extLst>
      <p:ext uri="{BB962C8B-B14F-4D97-AF65-F5344CB8AC3E}">
        <p14:creationId xmlns:p14="http://schemas.microsoft.com/office/powerpoint/2010/main" val="426615639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7114354"/>
            <a:ext cx="12525374" cy="385397"/>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7115546"/>
            <a:ext cx="1923596" cy="173124"/>
          </a:xfrm>
          <a:prstGeom prst="rect">
            <a:avLst/>
          </a:prstGeom>
        </p:spPr>
      </p:pic>
      <p:sp>
        <p:nvSpPr>
          <p:cNvPr id="11" name="Rectangle 10"/>
          <p:cNvSpPr/>
          <p:nvPr/>
        </p:nvSpPr>
        <p:spPr bwMode="ltGray">
          <a:xfrm>
            <a:off x="0" y="5481585"/>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2702993" y="5481585"/>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16383" y="5653939"/>
            <a:ext cx="11536634" cy="706242"/>
          </a:xfrm>
        </p:spPr>
        <p:txBody>
          <a:bodyPr anchor="b"/>
          <a:lstStyle>
            <a:lvl1pP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816384" y="6360179"/>
            <a:ext cx="11536634" cy="602706"/>
          </a:xfrm>
        </p:spPr>
        <p:txBody>
          <a:bodyPr anchor="t"/>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2875347" y="5651911"/>
            <a:ext cx="1384981" cy="130894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841093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364288"/>
            <a:ext cx="12525374" cy="385397"/>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2365481"/>
            <a:ext cx="1923596" cy="173124"/>
          </a:xfrm>
          <a:prstGeom prst="rect">
            <a:avLst/>
          </a:prstGeom>
        </p:spPr>
      </p:pic>
      <p:sp>
        <p:nvSpPr>
          <p:cNvPr id="16" name="Rectangle 15"/>
          <p:cNvSpPr/>
          <p:nvPr/>
        </p:nvSpPr>
        <p:spPr bwMode="ltGray">
          <a:xfrm>
            <a:off x="0" y="731520"/>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2702993" y="731520"/>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803066" y="903873"/>
            <a:ext cx="11549952" cy="1297126"/>
          </a:xfrm>
        </p:spPr>
        <p:txBody>
          <a:bodyPr/>
          <a:lstStyle/>
          <a:p>
            <a:r>
              <a:rPr lang="en-US"/>
              <a:t>Click to edit Master title style</a:t>
            </a:r>
            <a:endParaRPr lang="en-US" dirty="0"/>
          </a:p>
        </p:txBody>
      </p:sp>
      <p:sp>
        <p:nvSpPr>
          <p:cNvPr id="7" name="Text Placeholder 2"/>
          <p:cNvSpPr>
            <a:spLocks noGrp="1"/>
          </p:cNvSpPr>
          <p:nvPr>
            <p:ph type="body" idx="1"/>
          </p:nvPr>
        </p:nvSpPr>
        <p:spPr>
          <a:xfrm>
            <a:off x="793135" y="2804248"/>
            <a:ext cx="3684041" cy="69151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816387" y="3627208"/>
            <a:ext cx="3659642" cy="349621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4747230" y="2804248"/>
            <a:ext cx="3675888" cy="69151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4734564" y="3627208"/>
            <a:ext cx="3675888" cy="349621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8668988" y="2804248"/>
            <a:ext cx="3684030" cy="69151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8668988" y="3627208"/>
            <a:ext cx="3684030" cy="349621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2143890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364288"/>
            <a:ext cx="12525374" cy="385397"/>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2365481"/>
            <a:ext cx="1923596" cy="173124"/>
          </a:xfrm>
          <a:prstGeom prst="rect">
            <a:avLst/>
          </a:prstGeom>
        </p:spPr>
      </p:pic>
      <p:sp>
        <p:nvSpPr>
          <p:cNvPr id="17" name="Rectangle 16"/>
          <p:cNvSpPr/>
          <p:nvPr/>
        </p:nvSpPr>
        <p:spPr bwMode="ltGray">
          <a:xfrm>
            <a:off x="0" y="731520"/>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2702993" y="731520"/>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816386" y="903873"/>
            <a:ext cx="11536632" cy="1297126"/>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16382" y="5157004"/>
            <a:ext cx="3659646" cy="69151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816382" y="2804248"/>
            <a:ext cx="3659646"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816382" y="5848518"/>
            <a:ext cx="3659646" cy="12749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4734565" y="5157004"/>
            <a:ext cx="3675888" cy="69151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4734564" y="2804248"/>
            <a:ext cx="3675888"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4732941" y="5848517"/>
            <a:ext cx="3680756" cy="12749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8676814" y="5157004"/>
            <a:ext cx="3676206" cy="691514"/>
          </a:xfrm>
        </p:spPr>
        <p:txBody>
          <a:bodyPr anchor="b">
            <a:noAutofit/>
          </a:bodyPr>
          <a:lstStyle>
            <a:lvl1pPr marL="0" indent="0">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8676813" y="2804248"/>
            <a:ext cx="3676206" cy="18288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8676664" y="5848515"/>
            <a:ext cx="3681076" cy="12749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8592690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364288"/>
            <a:ext cx="12525374" cy="385397"/>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2365481"/>
            <a:ext cx="1923596" cy="173124"/>
          </a:xfrm>
          <a:prstGeom prst="rect">
            <a:avLst/>
          </a:prstGeom>
        </p:spPr>
      </p:pic>
      <p:sp>
        <p:nvSpPr>
          <p:cNvPr id="9" name="Rectangle 8"/>
          <p:cNvSpPr/>
          <p:nvPr/>
        </p:nvSpPr>
        <p:spPr bwMode="ltGray">
          <a:xfrm>
            <a:off x="0" y="731520"/>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2702993" y="731520"/>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3/5/2025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318051317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9739448" y="2243274"/>
            <a:ext cx="6128386"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11841843" y="6446883"/>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2155077" y="731516"/>
            <a:ext cx="1288562" cy="522451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6386" y="731517"/>
            <a:ext cx="10644005" cy="63919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168551" y="7123425"/>
            <a:ext cx="3291840" cy="438150"/>
          </a:xfrm>
        </p:spPr>
        <p:txBody>
          <a:bodyPr/>
          <a:lstStyle/>
          <a:p>
            <a:fld id="{B61BEF0D-F0BB-DE4B-95CE-6DB70DBA9567}" type="datetimeFigureOut">
              <a:rPr lang="en-US" smtClean="0"/>
              <a:pPr/>
              <a:t>3/5/2025</a:t>
            </a:fld>
            <a:endParaRPr lang="en-US" dirty="0"/>
          </a:p>
        </p:txBody>
      </p:sp>
      <p:sp>
        <p:nvSpPr>
          <p:cNvPr id="5" name="Footer Placeholder 4"/>
          <p:cNvSpPr>
            <a:spLocks noGrp="1"/>
          </p:cNvSpPr>
          <p:nvPr>
            <p:ph type="ftr" sz="quarter" idx="11"/>
          </p:nvPr>
        </p:nvSpPr>
        <p:spPr>
          <a:xfrm>
            <a:off x="816386" y="7123426"/>
            <a:ext cx="7352166" cy="438150"/>
          </a:xfrm>
        </p:spPr>
        <p:txBody>
          <a:bodyPr/>
          <a:lstStyle/>
          <a:p>
            <a:endParaRPr lang="en-US" dirty="0"/>
          </a:p>
        </p:txBody>
      </p:sp>
      <p:sp>
        <p:nvSpPr>
          <p:cNvPr id="6" name="Slide Number Placeholder 5"/>
          <p:cNvSpPr>
            <a:spLocks noGrp="1"/>
          </p:cNvSpPr>
          <p:nvPr>
            <p:ph type="sldNum" sz="quarter" idx="12"/>
          </p:nvPr>
        </p:nvSpPr>
        <p:spPr>
          <a:xfrm>
            <a:off x="12117061" y="6478360"/>
            <a:ext cx="1384981" cy="1308947"/>
          </a:xfrm>
        </p:spPr>
        <p:txBody>
          <a:bodyPr anchor="t"/>
          <a:lstStyle>
            <a:lvl1pPr algn="ctr">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90763434"/>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02762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2998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364288"/>
            <a:ext cx="12525374" cy="385397"/>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2365481"/>
            <a:ext cx="1923596" cy="173124"/>
          </a:xfrm>
          <a:prstGeom prst="rect">
            <a:avLst/>
          </a:prstGeom>
        </p:spPr>
      </p:pic>
      <p:sp>
        <p:nvSpPr>
          <p:cNvPr id="17" name="Rectangle 16"/>
          <p:cNvSpPr/>
          <p:nvPr/>
        </p:nvSpPr>
        <p:spPr bwMode="ltGray">
          <a:xfrm>
            <a:off x="0" y="731520"/>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2702993" y="731520"/>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335665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62244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4738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9989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9734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931305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904288"/>
            <a:ext cx="12525374" cy="385397"/>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0" y="4905481"/>
            <a:ext cx="1923596" cy="173124"/>
          </a:xfrm>
          <a:prstGeom prst="rect">
            <a:avLst/>
          </a:prstGeom>
        </p:spPr>
      </p:pic>
      <p:sp>
        <p:nvSpPr>
          <p:cNvPr id="9" name="Rectangle 8"/>
          <p:cNvSpPr/>
          <p:nvPr/>
        </p:nvSpPr>
        <p:spPr bwMode="ltGray">
          <a:xfrm>
            <a:off x="-2" y="3271520"/>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2702991" y="3271520"/>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16386" y="3443874"/>
            <a:ext cx="11536632" cy="1308946"/>
          </a:xfrm>
        </p:spPr>
        <p:txBody>
          <a:bodyPr anchor="ctr">
            <a:normAutofit/>
          </a:bodyPr>
          <a:lstStyle>
            <a:lvl1pPr algn="r">
              <a:defRPr sz="4320"/>
            </a:lvl1pPr>
          </a:lstStyle>
          <a:p>
            <a:r>
              <a:rPr lang="en-US"/>
              <a:t>Click to edit Master title style</a:t>
            </a:r>
            <a:endParaRPr lang="en-US" dirty="0"/>
          </a:p>
        </p:txBody>
      </p:sp>
      <p:sp>
        <p:nvSpPr>
          <p:cNvPr id="3" name="Text Placeholder 2"/>
          <p:cNvSpPr>
            <a:spLocks noGrp="1"/>
          </p:cNvSpPr>
          <p:nvPr>
            <p:ph type="body" idx="1"/>
          </p:nvPr>
        </p:nvSpPr>
        <p:spPr>
          <a:xfrm>
            <a:off x="816386" y="5078606"/>
            <a:ext cx="11536632" cy="2044820"/>
          </a:xfrm>
        </p:spPr>
        <p:txBody>
          <a:bodyPr>
            <a:normAutofit/>
          </a:bodyPr>
          <a:lstStyle>
            <a:lvl1pPr marL="0" indent="0" algn="r">
              <a:buNone/>
              <a:defRPr sz="240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2875347" y="3443875"/>
            <a:ext cx="1384981" cy="130894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4648767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364288"/>
            <a:ext cx="12525374" cy="385397"/>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2365481"/>
            <a:ext cx="1923596" cy="173124"/>
          </a:xfrm>
          <a:prstGeom prst="rect">
            <a:avLst/>
          </a:prstGeom>
        </p:spPr>
      </p:pic>
      <p:sp>
        <p:nvSpPr>
          <p:cNvPr id="10" name="Rectangle 9"/>
          <p:cNvSpPr/>
          <p:nvPr/>
        </p:nvSpPr>
        <p:spPr bwMode="ltGray">
          <a:xfrm>
            <a:off x="0" y="731520"/>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2702993" y="731520"/>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6384" y="2804248"/>
            <a:ext cx="5638030" cy="4319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12947" y="2804248"/>
            <a:ext cx="5640070" cy="4319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3/5/2025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297169136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364288"/>
            <a:ext cx="12525374" cy="385397"/>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2365481"/>
            <a:ext cx="1923596" cy="173124"/>
          </a:xfrm>
          <a:prstGeom prst="rect">
            <a:avLst/>
          </a:prstGeom>
        </p:spPr>
      </p:pic>
      <p:sp>
        <p:nvSpPr>
          <p:cNvPr id="12" name="Rectangle 11"/>
          <p:cNvSpPr/>
          <p:nvPr/>
        </p:nvSpPr>
        <p:spPr bwMode="ltGray">
          <a:xfrm>
            <a:off x="0" y="731520"/>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2702993" y="731520"/>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16383" y="903876"/>
            <a:ext cx="11536636" cy="12971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87621" y="2804248"/>
            <a:ext cx="5366792" cy="831762"/>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816387" y="3636010"/>
            <a:ext cx="5638026" cy="34874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984185" y="2804248"/>
            <a:ext cx="5368834" cy="830491"/>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712948" y="3636010"/>
            <a:ext cx="5640071" cy="34874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0008295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364288"/>
            <a:ext cx="12525374" cy="385397"/>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2365481"/>
            <a:ext cx="1923596" cy="173124"/>
          </a:xfrm>
          <a:prstGeom prst="rect">
            <a:avLst/>
          </a:prstGeom>
        </p:spPr>
      </p:pic>
      <p:sp>
        <p:nvSpPr>
          <p:cNvPr id="8" name="Rectangle 7"/>
          <p:cNvSpPr/>
          <p:nvPr/>
        </p:nvSpPr>
        <p:spPr bwMode="ltGray">
          <a:xfrm>
            <a:off x="0" y="731520"/>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702993" y="731520"/>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1995988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2992" y="2365481"/>
            <a:ext cx="1923596" cy="173124"/>
          </a:xfrm>
          <a:prstGeom prst="rect">
            <a:avLst/>
          </a:prstGeom>
        </p:spPr>
      </p:pic>
      <p:sp>
        <p:nvSpPr>
          <p:cNvPr id="6" name="Rectangle 5"/>
          <p:cNvSpPr/>
          <p:nvPr/>
        </p:nvSpPr>
        <p:spPr>
          <a:xfrm>
            <a:off x="12702993" y="731520"/>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6482165"/>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364288"/>
            <a:ext cx="12525374" cy="385397"/>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2365481"/>
            <a:ext cx="1923596" cy="173124"/>
          </a:xfrm>
          <a:prstGeom prst="rect">
            <a:avLst/>
          </a:prstGeom>
        </p:spPr>
      </p:pic>
      <p:sp>
        <p:nvSpPr>
          <p:cNvPr id="10" name="Rectangle 9"/>
          <p:cNvSpPr/>
          <p:nvPr/>
        </p:nvSpPr>
        <p:spPr bwMode="ltGray">
          <a:xfrm>
            <a:off x="0" y="731520"/>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2702993" y="731520"/>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16386" y="903872"/>
            <a:ext cx="11536631" cy="1297128"/>
          </a:xfrm>
        </p:spPr>
        <p:txBody>
          <a:bodyPr anchor="ctr">
            <a:normAutofit/>
          </a:bodyPr>
          <a:lstStyle>
            <a:lvl1pPr>
              <a:defRPr sz="4320"/>
            </a:lvl1pPr>
          </a:lstStyle>
          <a:p>
            <a:r>
              <a:rPr lang="en-US"/>
              <a:t>Click to edit Master title style</a:t>
            </a:r>
            <a:endParaRPr lang="en-US" dirty="0"/>
          </a:p>
        </p:txBody>
      </p:sp>
      <p:sp>
        <p:nvSpPr>
          <p:cNvPr id="3" name="Content Placeholder 2"/>
          <p:cNvSpPr>
            <a:spLocks noGrp="1"/>
          </p:cNvSpPr>
          <p:nvPr>
            <p:ph idx="1"/>
          </p:nvPr>
        </p:nvSpPr>
        <p:spPr>
          <a:xfrm>
            <a:off x="5623015" y="2804248"/>
            <a:ext cx="6730003" cy="431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16386" y="2804247"/>
            <a:ext cx="4548094" cy="4319180"/>
          </a:xfrm>
        </p:spPr>
        <p:txBody>
          <a:bodyPr anchor="ct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3/5/2025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83087980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364288"/>
            <a:ext cx="12525374" cy="385397"/>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2992" y="2365481"/>
            <a:ext cx="1923596" cy="173124"/>
          </a:xfrm>
          <a:prstGeom prst="rect">
            <a:avLst/>
          </a:prstGeom>
        </p:spPr>
      </p:pic>
      <p:sp>
        <p:nvSpPr>
          <p:cNvPr id="10" name="Rectangle 9"/>
          <p:cNvSpPr/>
          <p:nvPr/>
        </p:nvSpPr>
        <p:spPr bwMode="ltGray">
          <a:xfrm>
            <a:off x="0" y="731520"/>
            <a:ext cx="12525374" cy="164183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2702993" y="731520"/>
            <a:ext cx="1923596" cy="1641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16388" y="903873"/>
            <a:ext cx="11536628" cy="1297126"/>
          </a:xfrm>
        </p:spPr>
        <p:txBody>
          <a:bodyPr anchor="ctr">
            <a:normAutofit/>
          </a:bodyPr>
          <a:lstStyle>
            <a:lvl1pPr>
              <a:defRPr sz="4320"/>
            </a:lvl1pPr>
          </a:lstStyle>
          <a:p>
            <a:r>
              <a:rPr lang="en-US"/>
              <a:t>Click to edit Master title style</a:t>
            </a:r>
            <a:endParaRPr lang="en-US" dirty="0"/>
          </a:p>
        </p:txBody>
      </p:sp>
      <p:sp>
        <p:nvSpPr>
          <p:cNvPr id="3" name="Picture Placeholder 2"/>
          <p:cNvSpPr>
            <a:spLocks noGrp="1" noChangeAspect="1"/>
          </p:cNvSpPr>
          <p:nvPr>
            <p:ph type="pic" idx="1"/>
          </p:nvPr>
        </p:nvSpPr>
        <p:spPr>
          <a:xfrm>
            <a:off x="5842000" y="2804249"/>
            <a:ext cx="6511019" cy="4319174"/>
          </a:xfrm>
          <a:noFill/>
          <a:ln>
            <a:noFill/>
          </a:ln>
          <a:effectLst>
            <a:outerShdw blurRad="76200" dist="63500" dir="5040000" algn="tl" rotWithShape="0">
              <a:srgbClr val="000000">
                <a:alpha val="41000"/>
              </a:srgbClr>
            </a:outerShdw>
          </a:effectLst>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816388" y="2804248"/>
            <a:ext cx="4651507" cy="4319178"/>
          </a:xfrm>
        </p:spPr>
        <p:txBody>
          <a:bodyPr anchor="ct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230614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34000">
              <a:schemeClr val="bg2">
                <a:lumMod val="40000"/>
                <a:lumOff val="60000"/>
              </a:schemeClr>
            </a:gs>
            <a:gs pos="100000">
              <a:schemeClr val="bg2">
                <a:shade val="100000"/>
                <a:hueMod val="100000"/>
                <a:satMod val="110000"/>
                <a:lumMod val="130000"/>
              </a:schemeClr>
            </a:gs>
            <a:gs pos="100000">
              <a:schemeClr val="bg2">
                <a:shade val="78000"/>
                <a:hueMod val="44000"/>
                <a:satMod val="200000"/>
                <a:lumMod val="69000"/>
              </a:schemeClr>
            </a:gs>
          </a:gsLst>
          <a:lin ang="2520000" scaled="0"/>
          <a:tileRect/>
        </a:gradFill>
        <a:effectLst/>
      </p:bgPr>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26">
            <a:alphaModFix amt="10000"/>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Placeholder 1"/>
          <p:cNvSpPr>
            <a:spLocks noGrp="1"/>
          </p:cNvSpPr>
          <p:nvPr>
            <p:ph type="title"/>
          </p:nvPr>
        </p:nvSpPr>
        <p:spPr>
          <a:xfrm>
            <a:off x="816386" y="903873"/>
            <a:ext cx="11536633" cy="1297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16386" y="2804248"/>
            <a:ext cx="11536633" cy="4319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061177" y="7123425"/>
            <a:ext cx="3291840" cy="438150"/>
          </a:xfrm>
          <a:prstGeom prst="rect">
            <a:avLst/>
          </a:prstGeom>
        </p:spPr>
        <p:txBody>
          <a:bodyPr vert="horz" lIns="91440" tIns="45720" rIns="91440" bIns="45720" rtlCol="0" anchor="ctr"/>
          <a:lstStyle>
            <a:lvl1pPr algn="r">
              <a:defRPr sz="1260">
                <a:solidFill>
                  <a:schemeClr val="tx1">
                    <a:tint val="75000"/>
                  </a:schemeClr>
                </a:solidFill>
              </a:defRPr>
            </a:lvl1pPr>
          </a:lstStyle>
          <a:p>
            <a:fld id="{B61BEF0D-F0BB-DE4B-95CE-6DB70DBA9567}" type="datetimeFigureOut">
              <a:rPr lang="en-US" smtClean="0"/>
              <a:pPr/>
              <a:t>3/5/2025</a:t>
            </a:fld>
            <a:endParaRPr lang="en-US" dirty="0"/>
          </a:p>
        </p:txBody>
      </p:sp>
      <p:sp>
        <p:nvSpPr>
          <p:cNvPr id="5" name="Footer Placeholder 4"/>
          <p:cNvSpPr>
            <a:spLocks noGrp="1"/>
          </p:cNvSpPr>
          <p:nvPr>
            <p:ph type="ftr" sz="quarter" idx="3"/>
          </p:nvPr>
        </p:nvSpPr>
        <p:spPr>
          <a:xfrm>
            <a:off x="816385" y="7123426"/>
            <a:ext cx="8244792" cy="438150"/>
          </a:xfrm>
          <a:prstGeom prst="rect">
            <a:avLst/>
          </a:prstGeom>
        </p:spPr>
        <p:txBody>
          <a:bodyPr vert="horz" lIns="91440" tIns="45720" rIns="91440" bIns="45720" rtlCol="0" anchor="ctr"/>
          <a:lstStyle>
            <a:lvl1pPr algn="l">
              <a:defRPr sz="12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2875347" y="903873"/>
            <a:ext cx="1384981" cy="1308947"/>
          </a:xfrm>
          <a:prstGeom prst="rect">
            <a:avLst/>
          </a:prstGeom>
        </p:spPr>
        <p:txBody>
          <a:bodyPr vert="horz" lIns="91440" tIns="45720" rIns="91440" bIns="45720" rtlCol="0" anchor="ctr"/>
          <a:lstStyle>
            <a:lvl1pPr algn="l">
              <a:defRPr sz="432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9426967"/>
      </p:ext>
    </p:extLst>
  </p:cSld>
  <p:clrMap bg1="dk1" tx1="lt1" bg2="dk2" tx2="lt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 id="2147483912" r:id="rId12"/>
    <p:sldLayoutId id="2147483913" r:id="rId13"/>
    <p:sldLayoutId id="2147483914" r:id="rId14"/>
    <p:sldLayoutId id="2147483915" r:id="rId15"/>
    <p:sldLayoutId id="2147483916" r:id="rId16"/>
    <p:sldLayoutId id="2147483917" r:id="rId17"/>
    <p:sldLayoutId id="2147483918" r:id="rId18"/>
    <p:sldLayoutId id="2147483919" r:id="rId19"/>
    <p:sldLayoutId id="2147483920" r:id="rId20"/>
    <p:sldLayoutId id="2147483921" r:id="rId21"/>
    <p:sldLayoutId id="2147483922" r:id="rId22"/>
    <p:sldLayoutId id="2147483923" r:id="rId23"/>
    <p:sldLayoutId id="2147483924" r:id="rId24"/>
  </p:sldLayoutIdLst>
  <p:hf sldNum="0" hdr="0" ftr="0" dt="0"/>
  <p:txStyles>
    <p:titleStyle>
      <a:lvl1pPr algn="l" defTabSz="1097280" rtl="0" eaLnBrk="1" latinLnBrk="0" hangingPunct="1">
        <a:lnSpc>
          <a:spcPct val="90000"/>
        </a:lnSpc>
        <a:spcBef>
          <a:spcPct val="0"/>
        </a:spcBef>
        <a:buNone/>
        <a:defRPr sz="432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288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192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168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168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168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168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2.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8" Type="http://schemas.openxmlformats.org/officeDocument/2006/relationships/hyperlink" Target="https://www.sciencedirect.com/science/article/pii/S2352146522002739" TargetMode="External"/><Relationship Id="rId3" Type="http://schemas.openxmlformats.org/officeDocument/2006/relationships/image" Target="../media/image12.png"/><Relationship Id="rId7" Type="http://schemas.openxmlformats.org/officeDocument/2006/relationships/hyperlink" Target="https://www.nature.com/articles/s41598-022-10350-6" TargetMode="External"/><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hyperlink" Target="https://www.sciencedirect.com/science/article/pii/S0168169921002300" TargetMode="External"/><Relationship Id="rId5" Type="http://schemas.openxmlformats.org/officeDocument/2006/relationships/hyperlink" Target="https://randomnerdtutorials.com/esp32-lora-rfm95-transceiver-arduino-ide/" TargetMode="External"/><Relationship Id="rId4" Type="http://schemas.openxmlformats.org/officeDocument/2006/relationships/hyperlink" Target="https://www.researchgate.net/publication/322650551_LoRa_Low_Power_Wide_Area_Network_LPWAN_Technology_for_the_Internet_of_Things_IoT"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1976318"/>
            <a:ext cx="7627382" cy="2911792"/>
          </a:xfrm>
          <a:prstGeom prst="rect">
            <a:avLst/>
          </a:prstGeom>
          <a:noFill/>
          <a:ln/>
        </p:spPr>
        <p:txBody>
          <a:bodyPr wrap="squar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 LoRa-Based Wireless Monitoring System For Environmental Irregularity detection</a:t>
            </a:r>
            <a:endParaRPr lang="en-US" sz="4450" dirty="0"/>
          </a:p>
        </p:txBody>
      </p:sp>
      <p:sp>
        <p:nvSpPr>
          <p:cNvPr id="4" name="Text 1"/>
          <p:cNvSpPr/>
          <p:nvPr/>
        </p:nvSpPr>
        <p:spPr>
          <a:xfrm>
            <a:off x="758309" y="5213033"/>
            <a:ext cx="7627382"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This presentation will explore a wireless monitoring system that uses LoRa to transmit sensor data to an ESP32 microcontroller. It will cover the system's design, implementation, and future plans.</a:t>
            </a:r>
            <a:endParaRPr lang="en-US" sz="1700" dirty="0"/>
          </a:p>
        </p:txBody>
      </p:sp>
      <p:sp>
        <p:nvSpPr>
          <p:cNvPr id="5" name="TextBox 4">
            <a:extLst>
              <a:ext uri="{FF2B5EF4-FFF2-40B4-BE49-F238E27FC236}">
                <a16:creationId xmlns:a16="http://schemas.microsoft.com/office/drawing/2014/main" id="{EAAFB554-7133-D01D-548A-2FF9D9206301}"/>
              </a:ext>
            </a:extLst>
          </p:cNvPr>
          <p:cNvSpPr txBox="1"/>
          <p:nvPr/>
        </p:nvSpPr>
        <p:spPr>
          <a:xfrm>
            <a:off x="758309" y="6877050"/>
            <a:ext cx="4909066" cy="369332"/>
          </a:xfrm>
          <a:prstGeom prst="rect">
            <a:avLst/>
          </a:prstGeom>
          <a:noFill/>
        </p:spPr>
        <p:txBody>
          <a:bodyPr wrap="square" rtlCol="0">
            <a:spAutoFit/>
          </a:bodyPr>
          <a:lstStyle/>
          <a:p>
            <a:r>
              <a:rPr lang="en-IN" dirty="0">
                <a:solidFill>
                  <a:schemeClr val="tx2"/>
                </a:solidFill>
              </a:rPr>
              <a:t>Submitted by : Sayantan Mandal [22BCE8533]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1816880"/>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Introduction</a:t>
            </a:r>
            <a:endParaRPr lang="en-US" sz="4450" dirty="0"/>
          </a:p>
        </p:txBody>
      </p:sp>
      <p:sp>
        <p:nvSpPr>
          <p:cNvPr id="3" name="Text 1"/>
          <p:cNvSpPr/>
          <p:nvPr/>
        </p:nvSpPr>
        <p:spPr>
          <a:xfrm>
            <a:off x="758309" y="3593424"/>
            <a:ext cx="4018359" cy="3293513"/>
          </a:xfrm>
          <a:prstGeom prst="rect">
            <a:avLst/>
          </a:prstGeom>
          <a:noFill/>
          <a:ln/>
        </p:spPr>
        <p:txBody>
          <a:bodyPr wrap="square" lIns="0" tIns="0" rIns="0" bIns="0" rtlCol="0" anchor="t"/>
          <a:lstStyle/>
          <a:p>
            <a:pPr marL="0" indent="0">
              <a:lnSpc>
                <a:spcPts val="2700"/>
              </a:lnSpc>
              <a:buNone/>
            </a:pPr>
            <a:r>
              <a:rPr lang="en-US" sz="1700" u="sng" dirty="0">
                <a:solidFill>
                  <a:schemeClr val="tx2"/>
                </a:solidFill>
                <a:ea typeface="DM Sans" pitchFamily="34" charset="-122"/>
                <a:cs typeface="DM Sans" pitchFamily="34" charset="-120"/>
              </a:rPr>
              <a:t>Background</a:t>
            </a:r>
          </a:p>
          <a:p>
            <a:pPr marL="0" indent="0">
              <a:lnSpc>
                <a:spcPts val="2700"/>
              </a:lnSpc>
              <a:buNone/>
            </a:pPr>
            <a:r>
              <a:rPr lang="en-US" sz="1700" dirty="0">
                <a:solidFill>
                  <a:schemeClr val="tx2"/>
                </a:solidFill>
                <a:ea typeface="DM Sans" pitchFamily="34" charset="-122"/>
                <a:cs typeface="DM Sans" pitchFamily="34" charset="-120"/>
              </a:rPr>
              <a:t>LoRa enables long-range, low-power IoT communication for smart agriculture. Wi-Fi and Bluetooth lack range for remote areas. </a:t>
            </a:r>
          </a:p>
          <a:p>
            <a:pPr marL="0" indent="0">
              <a:lnSpc>
                <a:spcPts val="2700"/>
              </a:lnSpc>
              <a:buNone/>
            </a:pPr>
            <a:r>
              <a:rPr lang="en-US" sz="1700" dirty="0">
                <a:solidFill>
                  <a:schemeClr val="tx2"/>
                </a:solidFill>
                <a:ea typeface="DM Sans" pitchFamily="34" charset="-122"/>
                <a:cs typeface="DM Sans" pitchFamily="34" charset="-120"/>
              </a:rPr>
              <a:t>Machine learning enhances anomaly detection.</a:t>
            </a:r>
          </a:p>
          <a:p>
            <a:pPr marL="0" indent="0">
              <a:lnSpc>
                <a:spcPts val="2700"/>
              </a:lnSpc>
              <a:buNone/>
            </a:pPr>
            <a:r>
              <a:rPr lang="en-US" sz="1700" dirty="0">
                <a:solidFill>
                  <a:schemeClr val="tx2"/>
                </a:solidFill>
              </a:rPr>
              <a:t>LoRa provides better connectivity in harsh environmental conditions.</a:t>
            </a:r>
          </a:p>
        </p:txBody>
      </p:sp>
      <p:sp>
        <p:nvSpPr>
          <p:cNvPr id="4" name="Text 2"/>
          <p:cNvSpPr/>
          <p:nvPr/>
        </p:nvSpPr>
        <p:spPr>
          <a:xfrm>
            <a:off x="5312926" y="3593425"/>
            <a:ext cx="4018359" cy="3189340"/>
          </a:xfrm>
          <a:prstGeom prst="rect">
            <a:avLst/>
          </a:prstGeom>
          <a:noFill/>
          <a:ln/>
        </p:spPr>
        <p:txBody>
          <a:bodyPr wrap="square" lIns="0" tIns="0" rIns="0" bIns="0" rtlCol="0" anchor="t"/>
          <a:lstStyle/>
          <a:p>
            <a:pPr marL="0" indent="0">
              <a:lnSpc>
                <a:spcPts val="2700"/>
              </a:lnSpc>
              <a:buNone/>
            </a:pPr>
            <a:r>
              <a:rPr lang="en-US" sz="1700" u="sng" dirty="0">
                <a:solidFill>
                  <a:srgbClr val="FFE5E5"/>
                </a:solidFill>
                <a:ea typeface="DM Sans" pitchFamily="34" charset="-122"/>
                <a:cs typeface="DM Sans" pitchFamily="34" charset="-120"/>
              </a:rPr>
              <a:t>Problem Statement</a:t>
            </a:r>
          </a:p>
          <a:p>
            <a:pPr marL="0" indent="0">
              <a:lnSpc>
                <a:spcPts val="2700"/>
              </a:lnSpc>
              <a:buNone/>
            </a:pPr>
            <a:r>
              <a:rPr lang="en-US" sz="1700" dirty="0">
                <a:solidFill>
                  <a:srgbClr val="FFE5E5"/>
                </a:solidFill>
                <a:ea typeface="DM Sans" pitchFamily="34" charset="-122"/>
                <a:cs typeface="DM Sans" pitchFamily="34" charset="-120"/>
              </a:rPr>
              <a:t>Traditional monitoring is short-range, power-hungry, and inefficient.</a:t>
            </a:r>
          </a:p>
          <a:p>
            <a:pPr marL="0" indent="0">
              <a:lnSpc>
                <a:spcPts val="2700"/>
              </a:lnSpc>
              <a:buNone/>
            </a:pPr>
            <a:r>
              <a:rPr lang="en-US" sz="1700" dirty="0">
                <a:solidFill>
                  <a:srgbClr val="FFE5E5"/>
                </a:solidFill>
                <a:ea typeface="DM Sans" pitchFamily="34" charset="-122"/>
                <a:cs typeface="DM Sans" pitchFamily="34" charset="-120"/>
              </a:rPr>
              <a:t>Manual monitoring is time-consuming.</a:t>
            </a:r>
          </a:p>
          <a:p>
            <a:pPr marL="0" indent="0">
              <a:lnSpc>
                <a:spcPts val="2700"/>
              </a:lnSpc>
              <a:buNone/>
            </a:pPr>
            <a:r>
              <a:rPr lang="en-US" sz="1700" dirty="0">
                <a:solidFill>
                  <a:srgbClr val="FFE5E5"/>
                </a:solidFill>
                <a:ea typeface="DM Sans" pitchFamily="34" charset="-122"/>
                <a:cs typeface="DM Sans" pitchFamily="34" charset="-120"/>
              </a:rPr>
              <a:t>No automated real-time alert system</a:t>
            </a:r>
          </a:p>
          <a:p>
            <a:pPr marL="0" indent="0">
              <a:lnSpc>
                <a:spcPts val="2700"/>
              </a:lnSpc>
              <a:buNone/>
            </a:pPr>
            <a:r>
              <a:rPr lang="en-US" sz="1700" dirty="0">
                <a:solidFill>
                  <a:srgbClr val="FFE5E5"/>
                </a:solidFill>
                <a:ea typeface="DM Sans" pitchFamily="34" charset="-122"/>
                <a:cs typeface="DM Sans" pitchFamily="34" charset="-120"/>
              </a:rPr>
              <a:t>.Existing solutions lack predictive analysis for anomaly detection.</a:t>
            </a:r>
            <a:endParaRPr lang="en-US" sz="1700" dirty="0"/>
          </a:p>
        </p:txBody>
      </p:sp>
      <p:sp>
        <p:nvSpPr>
          <p:cNvPr id="5" name="Text 3"/>
          <p:cNvSpPr/>
          <p:nvPr/>
        </p:nvSpPr>
        <p:spPr>
          <a:xfrm>
            <a:off x="9867543" y="3593425"/>
            <a:ext cx="4018359" cy="4080590"/>
          </a:xfrm>
          <a:prstGeom prst="rect">
            <a:avLst/>
          </a:prstGeom>
          <a:noFill/>
          <a:ln/>
        </p:spPr>
        <p:txBody>
          <a:bodyPr wrap="square" lIns="0" tIns="0" rIns="0" bIns="0" rtlCol="0" anchor="t"/>
          <a:lstStyle/>
          <a:p>
            <a:pPr marL="0" indent="0">
              <a:lnSpc>
                <a:spcPts val="2700"/>
              </a:lnSpc>
              <a:buNone/>
            </a:pPr>
            <a:r>
              <a:rPr lang="en-US" sz="1700" u="sng" dirty="0">
                <a:solidFill>
                  <a:srgbClr val="FFE5E5"/>
                </a:solidFill>
                <a:latin typeface="DM Sans" pitchFamily="34" charset="0"/>
                <a:ea typeface="DM Sans" pitchFamily="34" charset="-122"/>
                <a:cs typeface="DM Sans" pitchFamily="34" charset="-120"/>
              </a:rPr>
              <a:t>Proposed Solution</a:t>
            </a:r>
          </a:p>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A LoRa-based system detects temperature, humidity, and soil moisture irregularities.</a:t>
            </a:r>
          </a:p>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ESP32 as a receiver, Arduino Uno as a sensor node for real-time alerts.</a:t>
            </a:r>
          </a:p>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Real-time data transmission and alerts improve decision-making.</a:t>
            </a:r>
          </a:p>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Uses machine learning to analyze trends and predict irregularities.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689848" y="542092"/>
            <a:ext cx="5187672" cy="648414"/>
          </a:xfrm>
          <a:prstGeom prst="rect">
            <a:avLst/>
          </a:prstGeom>
          <a:noFill/>
          <a:ln/>
        </p:spPr>
        <p:txBody>
          <a:bodyPr wrap="none" lIns="0" tIns="0" rIns="0" bIns="0" rtlCol="0" anchor="t"/>
          <a:lstStyle/>
          <a:p>
            <a:pPr marL="0" indent="0">
              <a:lnSpc>
                <a:spcPts val="5100"/>
              </a:lnSpc>
              <a:buNone/>
            </a:pPr>
            <a:r>
              <a:rPr lang="en-US" sz="4050" dirty="0">
                <a:solidFill>
                  <a:srgbClr val="FAEBEB"/>
                </a:solidFill>
                <a:latin typeface="Dela Gothic One" pitchFamily="34" charset="0"/>
                <a:ea typeface="Dela Gothic One" pitchFamily="34" charset="-122"/>
                <a:cs typeface="Dela Gothic One" pitchFamily="34" charset="-120"/>
              </a:rPr>
              <a:t>Objectives</a:t>
            </a:r>
            <a:endParaRPr lang="en-US" sz="4050" dirty="0"/>
          </a:p>
        </p:txBody>
      </p:sp>
      <p:sp>
        <p:nvSpPr>
          <p:cNvPr id="4" name="Shape 1"/>
          <p:cNvSpPr/>
          <p:nvPr/>
        </p:nvSpPr>
        <p:spPr>
          <a:xfrm>
            <a:off x="689848" y="1486138"/>
            <a:ext cx="7764304" cy="1482566"/>
          </a:xfrm>
          <a:prstGeom prst="roundRect">
            <a:avLst>
              <a:gd name="adj" fmla="val 8352"/>
            </a:avLst>
          </a:prstGeom>
          <a:solidFill>
            <a:schemeClr val="bg1"/>
          </a:solidFill>
          <a:ln w="7620">
            <a:solidFill>
              <a:srgbClr val="8D2424"/>
            </a:solidFill>
            <a:prstDash val="solid"/>
          </a:ln>
        </p:spPr>
        <p:txBody>
          <a:bodyPr/>
          <a:lstStyle/>
          <a:p>
            <a:endParaRPr lang="en-IN" dirty="0"/>
          </a:p>
        </p:txBody>
      </p:sp>
      <p:sp>
        <p:nvSpPr>
          <p:cNvPr id="5" name="Text 2"/>
          <p:cNvSpPr/>
          <p:nvPr/>
        </p:nvSpPr>
        <p:spPr>
          <a:xfrm>
            <a:off x="894517" y="1690807"/>
            <a:ext cx="3074194" cy="324207"/>
          </a:xfrm>
          <a:prstGeom prst="rect">
            <a:avLst/>
          </a:prstGeom>
          <a:noFill/>
          <a:ln/>
        </p:spPr>
        <p:txBody>
          <a:bodyPr wrap="none" lIns="0" tIns="0" rIns="0" bIns="0" rtlCol="0" anchor="t"/>
          <a:lstStyle/>
          <a:p>
            <a:pPr marL="0" indent="0">
              <a:lnSpc>
                <a:spcPts val="2550"/>
              </a:lnSpc>
              <a:buNone/>
            </a:pPr>
            <a:r>
              <a:rPr lang="en-US" sz="2000" dirty="0">
                <a:solidFill>
                  <a:srgbClr val="FFE5E5"/>
                </a:solidFill>
                <a:latin typeface="Dela Gothic One" pitchFamily="34" charset="0"/>
                <a:ea typeface="Dela Gothic One" pitchFamily="34" charset="-122"/>
                <a:cs typeface="Dela Gothic One" pitchFamily="34" charset="-120"/>
              </a:rPr>
              <a:t>Wireless Monitoring</a:t>
            </a:r>
            <a:endParaRPr lang="en-US" sz="2000" dirty="0"/>
          </a:p>
        </p:txBody>
      </p:sp>
      <p:sp>
        <p:nvSpPr>
          <p:cNvPr id="6" name="Text 3"/>
          <p:cNvSpPr/>
          <p:nvPr/>
        </p:nvSpPr>
        <p:spPr>
          <a:xfrm>
            <a:off x="894517" y="2133243"/>
            <a:ext cx="7354967" cy="630793"/>
          </a:xfrm>
          <a:prstGeom prst="rect">
            <a:avLst/>
          </a:prstGeom>
          <a:noFill/>
          <a:ln/>
        </p:spPr>
        <p:txBody>
          <a:bodyPr wrap="square" lIns="0" tIns="0" rIns="0" bIns="0" rtlCol="0" anchor="t"/>
          <a:lstStyle/>
          <a:p>
            <a:pPr marL="0" indent="0">
              <a:lnSpc>
                <a:spcPts val="2450"/>
              </a:lnSpc>
              <a:buNone/>
            </a:pPr>
            <a:r>
              <a:rPr lang="en-US" sz="1550" dirty="0">
                <a:solidFill>
                  <a:srgbClr val="FFE5E5"/>
                </a:solidFill>
                <a:latin typeface="DM Sans" pitchFamily="34" charset="0"/>
                <a:ea typeface="DM Sans" pitchFamily="34" charset="-122"/>
                <a:cs typeface="DM Sans" pitchFamily="34" charset="-120"/>
              </a:rPr>
              <a:t>Develop a wireless monitoring system using LoRa communication to transmit data from Arduino to ESP32.</a:t>
            </a:r>
            <a:endParaRPr lang="en-US" sz="1550" dirty="0"/>
          </a:p>
        </p:txBody>
      </p:sp>
      <p:sp>
        <p:nvSpPr>
          <p:cNvPr id="7" name="Shape 4"/>
          <p:cNvSpPr/>
          <p:nvPr/>
        </p:nvSpPr>
        <p:spPr>
          <a:xfrm>
            <a:off x="689848" y="3165752"/>
            <a:ext cx="7764304" cy="1474945"/>
          </a:xfrm>
          <a:prstGeom prst="roundRect">
            <a:avLst>
              <a:gd name="adj" fmla="val 5585"/>
            </a:avLst>
          </a:prstGeom>
          <a:solidFill>
            <a:schemeClr val="bg1"/>
          </a:solidFill>
          <a:ln w="7620">
            <a:solidFill>
              <a:srgbClr val="8D2424"/>
            </a:solidFill>
            <a:prstDash val="solid"/>
          </a:ln>
        </p:spPr>
      </p:sp>
      <p:sp>
        <p:nvSpPr>
          <p:cNvPr id="8" name="Text 5"/>
          <p:cNvSpPr/>
          <p:nvPr/>
        </p:nvSpPr>
        <p:spPr>
          <a:xfrm>
            <a:off x="894517" y="3370421"/>
            <a:ext cx="3420666" cy="324207"/>
          </a:xfrm>
          <a:prstGeom prst="rect">
            <a:avLst/>
          </a:prstGeom>
          <a:noFill/>
          <a:ln/>
        </p:spPr>
        <p:txBody>
          <a:bodyPr wrap="none" lIns="0" tIns="0" rIns="0" bIns="0" rtlCol="0" anchor="t"/>
          <a:lstStyle/>
          <a:p>
            <a:pPr marL="0" indent="0">
              <a:lnSpc>
                <a:spcPts val="2550"/>
              </a:lnSpc>
              <a:buNone/>
            </a:pPr>
            <a:r>
              <a:rPr lang="en-US" sz="2000" dirty="0">
                <a:solidFill>
                  <a:srgbClr val="FFE5E5"/>
                </a:solidFill>
                <a:latin typeface="Dela Gothic One" pitchFamily="34" charset="0"/>
                <a:ea typeface="Dela Gothic One" pitchFamily="34" charset="-122"/>
                <a:cs typeface="Dela Gothic One" pitchFamily="34" charset="-120"/>
              </a:rPr>
              <a:t>Irregularity Detection</a:t>
            </a:r>
            <a:endParaRPr lang="en-US" sz="2000" dirty="0"/>
          </a:p>
        </p:txBody>
      </p:sp>
      <p:sp>
        <p:nvSpPr>
          <p:cNvPr id="9" name="Text 6"/>
          <p:cNvSpPr/>
          <p:nvPr/>
        </p:nvSpPr>
        <p:spPr>
          <a:xfrm>
            <a:off x="894517" y="3812858"/>
            <a:ext cx="7354967" cy="630793"/>
          </a:xfrm>
          <a:prstGeom prst="rect">
            <a:avLst/>
          </a:prstGeom>
          <a:noFill/>
          <a:ln/>
        </p:spPr>
        <p:txBody>
          <a:bodyPr wrap="square" lIns="0" tIns="0" rIns="0" bIns="0" rtlCol="0" anchor="t"/>
          <a:lstStyle/>
          <a:p>
            <a:pPr marL="0" indent="0">
              <a:lnSpc>
                <a:spcPts val="2450"/>
              </a:lnSpc>
              <a:buNone/>
            </a:pPr>
            <a:r>
              <a:rPr lang="en-US" sz="1550" dirty="0">
                <a:solidFill>
                  <a:srgbClr val="FFE5E5"/>
                </a:solidFill>
                <a:latin typeface="DM Sans" pitchFamily="34" charset="0"/>
                <a:ea typeface="DM Sans" pitchFamily="34" charset="-122"/>
                <a:cs typeface="DM Sans" pitchFamily="34" charset="-120"/>
              </a:rPr>
              <a:t>Detect anomalies such as high temperature, humidity, excess water, or bird presence.</a:t>
            </a:r>
            <a:endParaRPr lang="en-US" sz="1550" dirty="0"/>
          </a:p>
        </p:txBody>
      </p:sp>
      <p:sp>
        <p:nvSpPr>
          <p:cNvPr id="10" name="Shape 7"/>
          <p:cNvSpPr/>
          <p:nvPr/>
        </p:nvSpPr>
        <p:spPr>
          <a:xfrm>
            <a:off x="689848" y="4845367"/>
            <a:ext cx="7764304" cy="1245989"/>
          </a:xfrm>
          <a:prstGeom prst="roundRect">
            <a:avLst>
              <a:gd name="adj" fmla="val 7094"/>
            </a:avLst>
          </a:prstGeom>
          <a:solidFill>
            <a:schemeClr val="bg1"/>
          </a:solidFill>
          <a:ln w="7620">
            <a:solidFill>
              <a:srgbClr val="8D2424"/>
            </a:solidFill>
            <a:prstDash val="solid"/>
          </a:ln>
        </p:spPr>
      </p:sp>
      <p:sp>
        <p:nvSpPr>
          <p:cNvPr id="11" name="Text 8"/>
          <p:cNvSpPr/>
          <p:nvPr/>
        </p:nvSpPr>
        <p:spPr>
          <a:xfrm>
            <a:off x="894517" y="5050036"/>
            <a:ext cx="4313873" cy="324207"/>
          </a:xfrm>
          <a:prstGeom prst="rect">
            <a:avLst/>
          </a:prstGeom>
          <a:noFill/>
          <a:ln/>
        </p:spPr>
        <p:txBody>
          <a:bodyPr wrap="none" lIns="0" tIns="0" rIns="0" bIns="0" rtlCol="0" anchor="t"/>
          <a:lstStyle/>
          <a:p>
            <a:pPr marL="0" indent="0">
              <a:lnSpc>
                <a:spcPts val="2550"/>
              </a:lnSpc>
              <a:buNone/>
            </a:pPr>
            <a:r>
              <a:rPr lang="en-US" sz="2000" dirty="0">
                <a:solidFill>
                  <a:srgbClr val="FFE5E5"/>
                </a:solidFill>
                <a:latin typeface="Dela Gothic One" pitchFamily="34" charset="0"/>
                <a:ea typeface="Dela Gothic One" pitchFamily="34" charset="-122"/>
                <a:cs typeface="Dela Gothic One" pitchFamily="34" charset="-120"/>
              </a:rPr>
              <a:t>Machine Learning-Based Anomaly Detection</a:t>
            </a:r>
            <a:endParaRPr lang="en-US" sz="2000" dirty="0"/>
          </a:p>
        </p:txBody>
      </p:sp>
      <p:sp>
        <p:nvSpPr>
          <p:cNvPr id="12" name="Text 9"/>
          <p:cNvSpPr/>
          <p:nvPr/>
        </p:nvSpPr>
        <p:spPr>
          <a:xfrm>
            <a:off x="894517" y="5374243"/>
            <a:ext cx="7354967" cy="968811"/>
          </a:xfrm>
          <a:prstGeom prst="rect">
            <a:avLst/>
          </a:prstGeom>
          <a:noFill/>
          <a:ln/>
        </p:spPr>
        <p:txBody>
          <a:bodyPr wrap="none" lIns="0" tIns="0" rIns="0" bIns="0" rtlCol="0" anchor="t"/>
          <a:lstStyle/>
          <a:p>
            <a:pPr marL="0" indent="0">
              <a:lnSpc>
                <a:spcPts val="2450"/>
              </a:lnSpc>
              <a:buNone/>
            </a:pPr>
            <a:r>
              <a:rPr lang="en-US" sz="1550" dirty="0">
                <a:solidFill>
                  <a:srgbClr val="FFE5E5"/>
                </a:solidFill>
                <a:latin typeface="DM Sans" pitchFamily="34" charset="0"/>
                <a:ea typeface="DM Sans" pitchFamily="34" charset="-122"/>
                <a:cs typeface="DM Sans" pitchFamily="34" charset="-120"/>
              </a:rPr>
              <a:t>Develop a predictive model to analyze sensor data and detect irregularities in </a:t>
            </a:r>
          </a:p>
          <a:p>
            <a:pPr marL="0" indent="0">
              <a:lnSpc>
                <a:spcPts val="2450"/>
              </a:lnSpc>
              <a:buNone/>
            </a:pPr>
            <a:r>
              <a:rPr lang="en-US" sz="1550" dirty="0">
                <a:solidFill>
                  <a:srgbClr val="FFE5E5"/>
                </a:solidFill>
                <a:latin typeface="DM Sans" pitchFamily="34" charset="0"/>
                <a:ea typeface="DM Sans" pitchFamily="34" charset="-122"/>
                <a:cs typeface="DM Sans" pitchFamily="34" charset="-120"/>
              </a:rPr>
              <a:t>temperature, humidity, and soil moisture.</a:t>
            </a:r>
            <a:endParaRPr lang="en-US" sz="1550" dirty="0"/>
          </a:p>
        </p:txBody>
      </p:sp>
      <p:sp>
        <p:nvSpPr>
          <p:cNvPr id="13" name="Shape 10"/>
          <p:cNvSpPr/>
          <p:nvPr/>
        </p:nvSpPr>
        <p:spPr>
          <a:xfrm>
            <a:off x="689848" y="6296024"/>
            <a:ext cx="7764304" cy="1396127"/>
          </a:xfrm>
          <a:prstGeom prst="roundRect">
            <a:avLst>
              <a:gd name="adj" fmla="val 5585"/>
            </a:avLst>
          </a:prstGeom>
          <a:solidFill>
            <a:schemeClr val="bg1"/>
          </a:solidFill>
          <a:ln w="7620">
            <a:solidFill>
              <a:srgbClr val="8D2424"/>
            </a:solidFill>
            <a:prstDash val="solid"/>
          </a:ln>
        </p:spPr>
      </p:sp>
      <p:sp>
        <p:nvSpPr>
          <p:cNvPr id="14" name="Text 11"/>
          <p:cNvSpPr/>
          <p:nvPr/>
        </p:nvSpPr>
        <p:spPr>
          <a:xfrm>
            <a:off x="894517" y="6458128"/>
            <a:ext cx="2593777" cy="324207"/>
          </a:xfrm>
          <a:prstGeom prst="rect">
            <a:avLst/>
          </a:prstGeom>
          <a:noFill/>
          <a:ln/>
        </p:spPr>
        <p:txBody>
          <a:bodyPr wrap="none" lIns="0" tIns="0" rIns="0" bIns="0" rtlCol="0" anchor="t"/>
          <a:lstStyle/>
          <a:p>
            <a:pPr marL="0" indent="0">
              <a:lnSpc>
                <a:spcPts val="2550"/>
              </a:lnSpc>
              <a:buNone/>
            </a:pPr>
            <a:r>
              <a:rPr lang="en-US" sz="2000" dirty="0">
                <a:solidFill>
                  <a:srgbClr val="FFE5E5"/>
                </a:solidFill>
                <a:latin typeface="Dela Gothic One" pitchFamily="34" charset="0"/>
                <a:ea typeface="Dela Gothic One" pitchFamily="34" charset="-122"/>
                <a:cs typeface="Dela Gothic One" pitchFamily="34" charset="-120"/>
              </a:rPr>
              <a:t>User Alerting</a:t>
            </a:r>
            <a:endParaRPr lang="en-US" sz="2000" dirty="0"/>
          </a:p>
        </p:txBody>
      </p:sp>
      <p:sp>
        <p:nvSpPr>
          <p:cNvPr id="15" name="Text 12"/>
          <p:cNvSpPr/>
          <p:nvPr/>
        </p:nvSpPr>
        <p:spPr>
          <a:xfrm>
            <a:off x="894517" y="6856690"/>
            <a:ext cx="7354967" cy="630793"/>
          </a:xfrm>
          <a:prstGeom prst="rect">
            <a:avLst/>
          </a:prstGeom>
          <a:noFill/>
          <a:ln/>
        </p:spPr>
        <p:txBody>
          <a:bodyPr wrap="square" lIns="0" tIns="0" rIns="0" bIns="0" rtlCol="0" anchor="t"/>
          <a:lstStyle/>
          <a:p>
            <a:pPr marL="0" indent="0">
              <a:lnSpc>
                <a:spcPts val="2450"/>
              </a:lnSpc>
              <a:buNone/>
            </a:pPr>
            <a:r>
              <a:rPr lang="en-US" sz="1550" dirty="0">
                <a:solidFill>
                  <a:srgbClr val="FFE5E5"/>
                </a:solidFill>
                <a:latin typeface="DM Sans" pitchFamily="34" charset="0"/>
                <a:ea typeface="DM Sans" pitchFamily="34" charset="-122"/>
                <a:cs typeface="DM Sans" pitchFamily="34" charset="-120"/>
              </a:rPr>
              <a:t>Notify users of detected anomalies through LED blinking on ESP32 and Arduino, ensuring immediate awareness of environmental irregularities.</a:t>
            </a:r>
            <a:endParaRPr lang="en-US" sz="1550" dirty="0"/>
          </a:p>
        </p:txBody>
      </p:sp>
      <p:pic>
        <p:nvPicPr>
          <p:cNvPr id="2050" name="Picture 2" descr="DHT11 &amp; DHT22 Humidity and Temperature Sensor with Arduino">
            <a:extLst>
              <a:ext uri="{FF2B5EF4-FFF2-40B4-BE49-F238E27FC236}">
                <a16:creationId xmlns:a16="http://schemas.microsoft.com/office/drawing/2014/main" id="{91BCCD37-2E24-B377-BDDC-A7C019C3A8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55491" y="518160"/>
            <a:ext cx="5322146" cy="299370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oil Moisture measurement using Arduino and Soil Moisture Sensor -  GeeksforGeeks">
            <a:extLst>
              <a:ext uri="{FF2B5EF4-FFF2-40B4-BE49-F238E27FC236}">
                <a16:creationId xmlns:a16="http://schemas.microsoft.com/office/drawing/2014/main" id="{CAF86C4E-1949-0E3A-53CE-E4A5E00C27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55491" y="3988057"/>
            <a:ext cx="5322146" cy="344794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2410420"/>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Methodology</a:t>
            </a:r>
            <a:endParaRPr lang="en-US" sz="4450" dirty="0"/>
          </a:p>
        </p:txBody>
      </p:sp>
      <p:sp>
        <p:nvSpPr>
          <p:cNvPr id="3" name="Text 1"/>
          <p:cNvSpPr/>
          <p:nvPr/>
        </p:nvSpPr>
        <p:spPr>
          <a:xfrm>
            <a:off x="758309" y="3664625"/>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Hardware Setup</a:t>
            </a:r>
            <a:endParaRPr lang="en-US" sz="2200" dirty="0"/>
          </a:p>
        </p:txBody>
      </p:sp>
      <p:sp>
        <p:nvSpPr>
          <p:cNvPr id="5" name="Text 3"/>
          <p:cNvSpPr/>
          <p:nvPr/>
        </p:nvSpPr>
        <p:spPr>
          <a:xfrm>
            <a:off x="7410450" y="3664624"/>
            <a:ext cx="4647605" cy="356235"/>
          </a:xfrm>
          <a:prstGeom prst="rect">
            <a:avLst/>
          </a:prstGeom>
          <a:noFill/>
          <a:ln/>
        </p:spPr>
        <p:txBody>
          <a:bodyPr wrap="none" lIns="0" tIns="0" rIns="0" bIns="0" rtlCol="0" anchor="t"/>
          <a:lstStyle/>
          <a:p>
            <a:pPr marL="0" indent="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Software &amp; Implementation</a:t>
            </a:r>
            <a:endParaRPr lang="en-US" sz="2200" dirty="0"/>
          </a:p>
        </p:txBody>
      </p:sp>
      <p:sp>
        <p:nvSpPr>
          <p:cNvPr id="6" name="Text 4"/>
          <p:cNvSpPr/>
          <p:nvPr/>
        </p:nvSpPr>
        <p:spPr>
          <a:xfrm>
            <a:off x="7410450" y="4237434"/>
            <a:ext cx="6469261" cy="3534966"/>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Arduino Uno is programmed to collect real-time sensor data and transmit it using LoRa.</a:t>
            </a:r>
          </a:p>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ESP32 processes received data and analyzes irregularities using machine learning.</a:t>
            </a:r>
          </a:p>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If an anomaly is detected, the ESP32 triggers an LED alert, which blinks 10 times.</a:t>
            </a:r>
          </a:p>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The system is designed for low power consumption and long-range communication, making it suitable for remote monitoring.</a:t>
            </a:r>
            <a:endParaRPr lang="en-US" sz="1700" dirty="0"/>
          </a:p>
        </p:txBody>
      </p:sp>
      <p:sp>
        <p:nvSpPr>
          <p:cNvPr id="20" name="TextBox 19">
            <a:extLst>
              <a:ext uri="{FF2B5EF4-FFF2-40B4-BE49-F238E27FC236}">
                <a16:creationId xmlns:a16="http://schemas.microsoft.com/office/drawing/2014/main" id="{BEBC3553-8C26-4D96-167A-86B97B487137}"/>
              </a:ext>
            </a:extLst>
          </p:cNvPr>
          <p:cNvSpPr txBox="1"/>
          <p:nvPr/>
        </p:nvSpPr>
        <p:spPr>
          <a:xfrm>
            <a:off x="674489" y="4208741"/>
            <a:ext cx="5785366" cy="2308324"/>
          </a:xfrm>
          <a:prstGeom prst="rect">
            <a:avLst/>
          </a:prstGeom>
          <a:noFill/>
        </p:spPr>
        <p:txBody>
          <a:bodyPr wrap="square" rtlCol="0">
            <a:spAutoFit/>
          </a:bodyPr>
          <a:lstStyle/>
          <a:p>
            <a:r>
              <a:rPr lang="en-US" dirty="0">
                <a:solidFill>
                  <a:schemeClr val="tx2"/>
                </a:solidFill>
              </a:rPr>
              <a:t>Arduino Uno reads data from a DHT11 temperature &amp; humidity sensor and a soil moisture sensor.</a:t>
            </a:r>
          </a:p>
          <a:p>
            <a:r>
              <a:rPr lang="en-US" dirty="0">
                <a:solidFill>
                  <a:schemeClr val="tx2"/>
                </a:solidFill>
              </a:rPr>
              <a:t>LoRa SX1278 is used to wirelessly transmit sensor data to an ESP32.</a:t>
            </a:r>
          </a:p>
          <a:p>
            <a:r>
              <a:rPr lang="en-US" dirty="0">
                <a:solidFill>
                  <a:schemeClr val="tx2"/>
                </a:solidFill>
              </a:rPr>
              <a:t>ESP32 receives data and processes it to detect environmental irregularities.</a:t>
            </a:r>
          </a:p>
          <a:p>
            <a:r>
              <a:rPr lang="en-US" dirty="0">
                <a:solidFill>
                  <a:schemeClr val="tx2"/>
                </a:solidFill>
              </a:rPr>
              <a:t>Alerts are triggered using an LED indicator and can be expanded to a buzzer or LCD display.</a:t>
            </a:r>
            <a:endParaRPr lang="en-IN" dirty="0">
              <a:solidFill>
                <a:schemeClr val="tx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769381" y="1340762"/>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Work Done</a:t>
            </a:r>
            <a:endParaRPr lang="en-US" sz="4450" dirty="0"/>
          </a:p>
        </p:txBody>
      </p:sp>
      <p:pic>
        <p:nvPicPr>
          <p:cNvPr id="4" name="Image 1" descr="preencoded.png"/>
          <p:cNvPicPr>
            <a:picLocks noChangeAspect="1"/>
          </p:cNvPicPr>
          <p:nvPr/>
        </p:nvPicPr>
        <p:blipFill>
          <a:blip r:embed="rId3"/>
          <a:stretch>
            <a:fillRect/>
          </a:stretch>
        </p:blipFill>
        <p:spPr>
          <a:xfrm>
            <a:off x="769381" y="2188665"/>
            <a:ext cx="541615" cy="541615"/>
          </a:xfrm>
          <a:prstGeom prst="rect">
            <a:avLst/>
          </a:prstGeom>
        </p:spPr>
      </p:pic>
      <p:sp>
        <p:nvSpPr>
          <p:cNvPr id="5" name="Text 1"/>
          <p:cNvSpPr/>
          <p:nvPr/>
        </p:nvSpPr>
        <p:spPr>
          <a:xfrm>
            <a:off x="769381" y="2946855"/>
            <a:ext cx="3651171" cy="712470"/>
          </a:xfrm>
          <a:prstGeom prst="rect">
            <a:avLst/>
          </a:prstGeom>
          <a:noFill/>
          <a:ln/>
        </p:spPr>
        <p:txBody>
          <a:bodyPr wrap="squar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Sensor Integration and Calibration</a:t>
            </a:r>
            <a:endParaRPr lang="en-US" sz="2200" dirty="0"/>
          </a:p>
        </p:txBody>
      </p:sp>
      <p:sp>
        <p:nvSpPr>
          <p:cNvPr id="6" name="Text 2"/>
          <p:cNvSpPr/>
          <p:nvPr/>
        </p:nvSpPr>
        <p:spPr>
          <a:xfrm>
            <a:off x="769381" y="3789222"/>
            <a:ext cx="3651171" cy="138684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The DHT11 temperature and humidity sensor and soil moisture sensor were successfully connected to the Arduino Uno. Each sensor was tested individually to ensure accurate readings, and calibration was performed to improve measurement reliability in different environmental conditions.</a:t>
            </a:r>
            <a:endParaRPr lang="en-US" sz="1700" dirty="0"/>
          </a:p>
        </p:txBody>
      </p:sp>
      <p:pic>
        <p:nvPicPr>
          <p:cNvPr id="7" name="Image 2" descr="preencoded.png"/>
          <p:cNvPicPr>
            <a:picLocks noChangeAspect="1"/>
          </p:cNvPicPr>
          <p:nvPr/>
        </p:nvPicPr>
        <p:blipFill>
          <a:blip r:embed="rId4"/>
          <a:stretch>
            <a:fillRect/>
          </a:stretch>
        </p:blipFill>
        <p:spPr>
          <a:xfrm>
            <a:off x="4745473" y="2188665"/>
            <a:ext cx="541615" cy="541615"/>
          </a:xfrm>
          <a:prstGeom prst="rect">
            <a:avLst/>
          </a:prstGeom>
        </p:spPr>
      </p:pic>
      <p:sp>
        <p:nvSpPr>
          <p:cNvPr id="8" name="Text 3"/>
          <p:cNvSpPr/>
          <p:nvPr/>
        </p:nvSpPr>
        <p:spPr>
          <a:xfrm>
            <a:off x="4745473" y="2837138"/>
            <a:ext cx="3439835" cy="712469"/>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LoRa Communication</a:t>
            </a:r>
          </a:p>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 Setup and Testing</a:t>
            </a:r>
            <a:endParaRPr lang="en-US" sz="2200" dirty="0"/>
          </a:p>
        </p:txBody>
      </p:sp>
      <p:sp>
        <p:nvSpPr>
          <p:cNvPr id="9" name="Text 4"/>
          <p:cNvSpPr/>
          <p:nvPr/>
        </p:nvSpPr>
        <p:spPr>
          <a:xfrm>
            <a:off x="4745473" y="3656466"/>
            <a:ext cx="3651290" cy="138684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The LoRa SX1278 module was configured with appropriate settings (433 MHz frequency, SF7, 125 kHz bandwidth) to establish long-range wireless communication between the Arduino Uno (transmitter) and ESP32 (receiver). Several tests were conducted to validate data transmission reliability, measure packet loss, and ensure seamless communication under different environmental conditions.</a:t>
            </a:r>
            <a:endParaRPr lang="en-US" sz="1700" dirty="0"/>
          </a:p>
        </p:txBody>
      </p:sp>
      <p:pic>
        <p:nvPicPr>
          <p:cNvPr id="11" name="Picture 10">
            <a:extLst>
              <a:ext uri="{FF2B5EF4-FFF2-40B4-BE49-F238E27FC236}">
                <a16:creationId xmlns:a16="http://schemas.microsoft.com/office/drawing/2014/main" id="{BD9689AA-BFDE-3B0E-444A-1605923A7EE0}"/>
              </a:ext>
            </a:extLst>
          </p:cNvPr>
          <p:cNvPicPr>
            <a:picLocks noChangeAspect="1"/>
          </p:cNvPicPr>
          <p:nvPr/>
        </p:nvPicPr>
        <p:blipFill>
          <a:blip r:embed="rId5"/>
          <a:stretch>
            <a:fillRect/>
          </a:stretch>
        </p:blipFill>
        <p:spPr>
          <a:xfrm>
            <a:off x="9229724" y="4180373"/>
            <a:ext cx="5325190" cy="3993892"/>
          </a:xfrm>
          <a:prstGeom prst="rect">
            <a:avLst/>
          </a:prstGeom>
        </p:spPr>
      </p:pic>
      <p:pic>
        <p:nvPicPr>
          <p:cNvPr id="13" name="Picture 12">
            <a:extLst>
              <a:ext uri="{FF2B5EF4-FFF2-40B4-BE49-F238E27FC236}">
                <a16:creationId xmlns:a16="http://schemas.microsoft.com/office/drawing/2014/main" id="{14DB6B10-E7C2-90AE-E3C8-7CD108E19844}"/>
              </a:ext>
            </a:extLst>
          </p:cNvPr>
          <p:cNvPicPr>
            <a:picLocks noChangeAspect="1"/>
          </p:cNvPicPr>
          <p:nvPr/>
        </p:nvPicPr>
        <p:blipFill>
          <a:blip r:embed="rId6"/>
          <a:stretch>
            <a:fillRect/>
          </a:stretch>
        </p:blipFill>
        <p:spPr>
          <a:xfrm>
            <a:off x="9229724" y="55335"/>
            <a:ext cx="5325189" cy="399389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sp>
        <p:nvSpPr>
          <p:cNvPr id="3" name="Text 0"/>
          <p:cNvSpPr/>
          <p:nvPr/>
        </p:nvSpPr>
        <p:spPr>
          <a:xfrm>
            <a:off x="758309" y="3975259"/>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Work to be Done</a:t>
            </a:r>
            <a:endParaRPr lang="en-US" sz="4450" dirty="0"/>
          </a:p>
        </p:txBody>
      </p:sp>
      <p:sp>
        <p:nvSpPr>
          <p:cNvPr id="4" name="Shape 1"/>
          <p:cNvSpPr/>
          <p:nvPr/>
        </p:nvSpPr>
        <p:spPr>
          <a:xfrm>
            <a:off x="758309" y="5256609"/>
            <a:ext cx="379095" cy="379095"/>
          </a:xfrm>
          <a:prstGeom prst="roundRect">
            <a:avLst>
              <a:gd name="adj" fmla="val 24004"/>
            </a:avLst>
          </a:prstGeom>
          <a:solidFill>
            <a:srgbClr val="740B0B"/>
          </a:solidFill>
          <a:ln w="7620">
            <a:solidFill>
              <a:srgbClr val="8D2424"/>
            </a:solidFill>
            <a:prstDash val="solid"/>
          </a:ln>
        </p:spPr>
        <p:txBody>
          <a:bodyPr/>
          <a:lstStyle/>
          <a:p>
            <a:endParaRPr lang="en-IN" dirty="0"/>
          </a:p>
        </p:txBody>
      </p:sp>
      <p:sp>
        <p:nvSpPr>
          <p:cNvPr id="5" name="Text 2"/>
          <p:cNvSpPr/>
          <p:nvPr/>
        </p:nvSpPr>
        <p:spPr>
          <a:xfrm>
            <a:off x="1353979" y="5256609"/>
            <a:ext cx="5852993"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Power Optimization &amp; Testing</a:t>
            </a:r>
            <a:endParaRPr lang="en-US" sz="1700" dirty="0"/>
          </a:p>
        </p:txBody>
      </p:sp>
      <p:sp>
        <p:nvSpPr>
          <p:cNvPr id="6" name="Shape 3"/>
          <p:cNvSpPr/>
          <p:nvPr/>
        </p:nvSpPr>
        <p:spPr>
          <a:xfrm>
            <a:off x="7423547" y="5256609"/>
            <a:ext cx="379095" cy="379095"/>
          </a:xfrm>
          <a:prstGeom prst="roundRect">
            <a:avLst>
              <a:gd name="adj" fmla="val 24004"/>
            </a:avLst>
          </a:prstGeom>
          <a:solidFill>
            <a:srgbClr val="740B0B"/>
          </a:solidFill>
          <a:ln w="7620">
            <a:solidFill>
              <a:srgbClr val="8D2424"/>
            </a:solidFill>
            <a:prstDash val="solid"/>
          </a:ln>
        </p:spPr>
      </p:sp>
      <p:sp>
        <p:nvSpPr>
          <p:cNvPr id="7" name="Text 4"/>
          <p:cNvSpPr/>
          <p:nvPr/>
        </p:nvSpPr>
        <p:spPr>
          <a:xfrm>
            <a:off x="8019217" y="5256609"/>
            <a:ext cx="5852993"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Final Field Testing &amp; Data Validation</a:t>
            </a:r>
            <a:endParaRPr lang="en-US" sz="1700" dirty="0"/>
          </a:p>
        </p:txBody>
      </p:sp>
      <p:sp>
        <p:nvSpPr>
          <p:cNvPr id="8" name="Shape 5"/>
          <p:cNvSpPr/>
          <p:nvPr/>
        </p:nvSpPr>
        <p:spPr>
          <a:xfrm>
            <a:off x="758309" y="6339721"/>
            <a:ext cx="379095" cy="379095"/>
          </a:xfrm>
          <a:prstGeom prst="roundRect">
            <a:avLst>
              <a:gd name="adj" fmla="val 24004"/>
            </a:avLst>
          </a:prstGeom>
          <a:solidFill>
            <a:srgbClr val="740B0B"/>
          </a:solidFill>
          <a:ln w="7620">
            <a:solidFill>
              <a:srgbClr val="8D2424"/>
            </a:solidFill>
            <a:prstDash val="solid"/>
          </a:ln>
        </p:spPr>
      </p:sp>
      <p:sp>
        <p:nvSpPr>
          <p:cNvPr id="9" name="Text 6"/>
          <p:cNvSpPr/>
          <p:nvPr/>
        </p:nvSpPr>
        <p:spPr>
          <a:xfrm>
            <a:off x="1353979" y="6339721"/>
            <a:ext cx="5852993"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Buzzer implementation for audio alerts.</a:t>
            </a:r>
            <a:endParaRPr lang="en-US" sz="1700" dirty="0"/>
          </a:p>
        </p:txBody>
      </p:sp>
      <p:sp>
        <p:nvSpPr>
          <p:cNvPr id="10" name="Shape 7"/>
          <p:cNvSpPr/>
          <p:nvPr/>
        </p:nvSpPr>
        <p:spPr>
          <a:xfrm>
            <a:off x="7423547" y="6339721"/>
            <a:ext cx="379095" cy="379095"/>
          </a:xfrm>
          <a:prstGeom prst="roundRect">
            <a:avLst>
              <a:gd name="adj" fmla="val 24004"/>
            </a:avLst>
          </a:prstGeom>
          <a:solidFill>
            <a:srgbClr val="740B0B"/>
          </a:solidFill>
          <a:ln w="7620">
            <a:solidFill>
              <a:srgbClr val="8D2424"/>
            </a:solidFill>
            <a:prstDash val="solid"/>
          </a:ln>
        </p:spPr>
      </p:sp>
      <p:sp>
        <p:nvSpPr>
          <p:cNvPr id="11" name="Text 8"/>
          <p:cNvSpPr/>
          <p:nvPr/>
        </p:nvSpPr>
        <p:spPr>
          <a:xfrm>
            <a:off x="8019217" y="6339721"/>
            <a:ext cx="5852993"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LCD display Integration for visualization of anomaly</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1896666"/>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References</a:t>
            </a:r>
            <a:endParaRPr lang="en-US" sz="4450" dirty="0"/>
          </a:p>
        </p:txBody>
      </p:sp>
      <p:sp>
        <p:nvSpPr>
          <p:cNvPr id="4" name="Text 1"/>
          <p:cNvSpPr/>
          <p:nvPr/>
        </p:nvSpPr>
        <p:spPr>
          <a:xfrm>
            <a:off x="758309" y="3258144"/>
            <a:ext cx="7627382" cy="3314105"/>
          </a:xfrm>
          <a:prstGeom prst="rect">
            <a:avLst/>
          </a:prstGeom>
          <a:noFill/>
          <a:ln/>
        </p:spPr>
        <p:txBody>
          <a:bodyPr wrap="square" lIns="0" tIns="0" rIns="0" bIns="0" rtlCol="0" anchor="t"/>
          <a:lstStyle/>
          <a:p>
            <a:pPr marL="0" indent="0">
              <a:lnSpc>
                <a:spcPts val="2700"/>
              </a:lnSpc>
              <a:buNone/>
            </a:pPr>
            <a:r>
              <a:rPr lang="en-US" sz="1700" dirty="0">
                <a:solidFill>
                  <a:schemeClr val="tx2"/>
                </a:solidFill>
                <a:latin typeface="DM Sans" pitchFamily="34" charset="0"/>
                <a:ea typeface="DM Sans" pitchFamily="34" charset="-122"/>
                <a:cs typeface="DM Sans" pitchFamily="34" charset="-120"/>
              </a:rPr>
              <a:t>This presentation has referenced numerous resources. </a:t>
            </a:r>
          </a:p>
          <a:p>
            <a:r>
              <a:rPr lang="en-IN" b="1" dirty="0">
                <a:solidFill>
                  <a:schemeClr val="tx2"/>
                </a:solidFill>
              </a:rPr>
              <a:t>References</a:t>
            </a:r>
          </a:p>
          <a:p>
            <a:pPr lvl="0" defTabSz="914400" eaLnBrk="0" fontAlgn="base" hangingPunct="0">
              <a:spcBef>
                <a:spcPct val="0"/>
              </a:spcBef>
              <a:spcAft>
                <a:spcPct val="0"/>
              </a:spcAft>
              <a:buFontTx/>
              <a:buChar char="•"/>
            </a:pPr>
            <a:r>
              <a:rPr lang="en-US" dirty="0">
                <a:solidFill>
                  <a:schemeClr val="tx2"/>
                </a:solidFill>
                <a:hlinkClick r:id="rId4">
                  <a:extLst>
                    <a:ext uri="{A12FA001-AC4F-418D-AE19-62706E023703}">
                      <ahyp:hlinkClr xmlns:ahyp="http://schemas.microsoft.com/office/drawing/2018/hyperlinkcolor" val="tx"/>
                    </a:ext>
                  </a:extLst>
                </a:hlinkClick>
              </a:rPr>
              <a:t>LoRa Technology Overview</a:t>
            </a:r>
            <a:r>
              <a:rPr lang="en-US" dirty="0">
                <a:solidFill>
                  <a:schemeClr val="tx2"/>
                </a:solidFill>
              </a:rPr>
              <a:t> – Research on LoRa and its applications in IoT.</a:t>
            </a:r>
          </a:p>
          <a:p>
            <a:pPr lvl="0" defTabSz="914400" eaLnBrk="0" fontAlgn="base" hangingPunct="0">
              <a:spcBef>
                <a:spcPct val="0"/>
              </a:spcBef>
              <a:spcAft>
                <a:spcPct val="0"/>
              </a:spcAft>
              <a:buFontTx/>
              <a:buChar char="•"/>
            </a:pPr>
            <a:r>
              <a:rPr lang="en-US" dirty="0">
                <a:solidFill>
                  <a:schemeClr val="tx2"/>
                </a:solidFill>
                <a:hlinkClick r:id="rId5">
                  <a:extLst>
                    <a:ext uri="{A12FA001-AC4F-418D-AE19-62706E023703}">
                      <ahyp:hlinkClr xmlns:ahyp="http://schemas.microsoft.com/office/drawing/2018/hyperlinkcolor" val="tx"/>
                    </a:ext>
                  </a:extLst>
                </a:hlinkClick>
              </a:rPr>
              <a:t>ESP32 with LoRa using Arduino IDE</a:t>
            </a:r>
            <a:r>
              <a:rPr lang="en-US" dirty="0">
                <a:solidFill>
                  <a:schemeClr val="tx2"/>
                </a:solidFill>
              </a:rPr>
              <a:t> – A comprehensive guide on interfacing the ESP32 with LoRa transceivers using the Arduino IDE.</a:t>
            </a:r>
          </a:p>
          <a:p>
            <a:pPr lvl="0" defTabSz="914400" eaLnBrk="0" fontAlgn="base" hangingPunct="0">
              <a:spcBef>
                <a:spcPct val="0"/>
              </a:spcBef>
              <a:spcAft>
                <a:spcPct val="0"/>
              </a:spcAft>
              <a:buFontTx/>
              <a:buChar char="•"/>
            </a:pPr>
            <a:r>
              <a:rPr lang="en-US" dirty="0">
                <a:solidFill>
                  <a:schemeClr val="tx2"/>
                </a:solidFill>
                <a:hlinkClick r:id="rId6">
                  <a:extLst>
                    <a:ext uri="{A12FA001-AC4F-418D-AE19-62706E023703}">
                      <ahyp:hlinkClr xmlns:ahyp="http://schemas.microsoft.com/office/drawing/2018/hyperlinkcolor" val="tx"/>
                    </a:ext>
                  </a:extLst>
                </a:hlinkClick>
              </a:rPr>
              <a:t>Soil Moisture Monitoring in Smart Agriculture</a:t>
            </a:r>
            <a:r>
              <a:rPr lang="en-US" dirty="0">
                <a:solidFill>
                  <a:schemeClr val="tx2"/>
                </a:solidFill>
              </a:rPr>
              <a:t> – Research on soil moisture sensors and their applications in precision agriculture.</a:t>
            </a:r>
          </a:p>
          <a:p>
            <a:pPr lvl="0" defTabSz="914400" eaLnBrk="0" fontAlgn="base" hangingPunct="0">
              <a:spcBef>
                <a:spcPct val="0"/>
              </a:spcBef>
              <a:spcAft>
                <a:spcPct val="0"/>
              </a:spcAft>
              <a:buFontTx/>
              <a:buChar char="•"/>
            </a:pPr>
            <a:r>
              <a:rPr lang="en-US" altLang="en-US" dirty="0">
                <a:solidFill>
                  <a:schemeClr val="tx2"/>
                </a:solidFill>
                <a:latin typeface="Arial" panose="020B0604020202020204" pitchFamily="34" charset="0"/>
                <a:hlinkClick r:id="rId7">
                  <a:extLst>
                    <a:ext uri="{A12FA001-AC4F-418D-AE19-62706E023703}">
                      <ahyp:hlinkClr xmlns:ahyp="http://schemas.microsoft.com/office/drawing/2018/hyperlinkcolor" val="tx"/>
                    </a:ext>
                  </a:extLst>
                </a:hlinkClick>
              </a:rPr>
              <a:t>Machine Learning in Environmental Monitoring</a:t>
            </a:r>
            <a:r>
              <a:rPr lang="en-US" altLang="en-US" dirty="0">
                <a:solidFill>
                  <a:schemeClr val="tx2"/>
                </a:solidFill>
                <a:latin typeface="Arial" panose="020B0604020202020204" pitchFamily="34" charset="0"/>
              </a:rPr>
              <a:t> – Study on applying ML models for anomaly detection.</a:t>
            </a:r>
          </a:p>
          <a:p>
            <a:pPr lvl="0" defTabSz="914400" eaLnBrk="0" fontAlgn="base" hangingPunct="0">
              <a:spcBef>
                <a:spcPct val="0"/>
              </a:spcBef>
              <a:spcAft>
                <a:spcPct val="0"/>
              </a:spcAft>
              <a:buFontTx/>
              <a:buChar char="•"/>
            </a:pPr>
            <a:r>
              <a:rPr lang="en-US" altLang="en-US" dirty="0">
                <a:solidFill>
                  <a:schemeClr val="tx2"/>
                </a:solidFill>
                <a:latin typeface="Arial" panose="020B0604020202020204" pitchFamily="34" charset="0"/>
                <a:hlinkClick r:id="rId8">
                  <a:extLst>
                    <a:ext uri="{A12FA001-AC4F-418D-AE19-62706E023703}">
                      <ahyp:hlinkClr xmlns:ahyp="http://schemas.microsoft.com/office/drawing/2018/hyperlinkcolor" val="tx"/>
                    </a:ext>
                  </a:extLst>
                </a:hlinkClick>
              </a:rPr>
              <a:t>Energy Efficiency in LoRa-Based Systems</a:t>
            </a:r>
            <a:r>
              <a:rPr lang="en-US" altLang="en-US" dirty="0">
                <a:solidFill>
                  <a:schemeClr val="tx2"/>
                </a:solidFill>
                <a:latin typeface="Arial" panose="020B0604020202020204" pitchFamily="34" charset="0"/>
              </a:rPr>
              <a:t> – Analysis of power optimization techniques in LoRa IoT devices.</a:t>
            </a:r>
          </a:p>
          <a:p>
            <a:pPr marL="0" indent="0">
              <a:lnSpc>
                <a:spcPts val="2700"/>
              </a:lnSpc>
              <a:buNone/>
            </a:pPr>
            <a:endParaRPr lang="en-US" sz="1700" dirty="0">
              <a:solidFill>
                <a:schemeClr val="tx2"/>
              </a:solidFill>
              <a:latin typeface="DM Sans" pitchFamily="34" charset="0"/>
              <a:ea typeface="DM Sans" pitchFamily="34" charset="-122"/>
              <a:cs typeface="DM Sans" pitchFamily="34" charset="-120"/>
            </a:endParaRPr>
          </a:p>
          <a:p>
            <a:pPr marL="0" indent="0">
              <a:lnSpc>
                <a:spcPts val="2700"/>
              </a:lnSpc>
              <a:buNone/>
            </a:pPr>
            <a:endParaRPr lang="en-US" sz="1700" dirty="0">
              <a:solidFill>
                <a:schemeClr val="tx2"/>
              </a:solidFill>
              <a:latin typeface="DM Sans" pitchFamily="34" charset="0"/>
            </a:endParaRPr>
          </a:p>
        </p:txBody>
      </p:sp>
    </p:spTree>
  </p:cSld>
  <p:clrMapOvr>
    <a:masterClrMapping/>
  </p:clrMapOvr>
</p:sld>
</file>

<file path=ppt/theme/theme1.xml><?xml version="1.0" encoding="utf-8"?>
<a:theme xmlns:a="http://schemas.openxmlformats.org/drawingml/2006/main" name="Berlin">
  <a:themeElements>
    <a:clrScheme name="Custom 1">
      <a:dk1>
        <a:sysClr val="windowText" lastClr="000000"/>
      </a:dk1>
      <a:lt1>
        <a:srgbClr val="FA7E5C"/>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105</TotalTime>
  <Words>619</Words>
  <Application>Microsoft Office PowerPoint</Application>
  <PresentationFormat>Custom</PresentationFormat>
  <Paragraphs>65</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Dela Gothic One</vt:lpstr>
      <vt:lpstr>DM Sans</vt:lpstr>
      <vt:lpstr>Trebuchet MS</vt:lpstr>
      <vt:lpstr>Berlin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Sayantan Mandal</cp:lastModifiedBy>
  <cp:revision>3</cp:revision>
  <dcterms:created xsi:type="dcterms:W3CDTF">2025-02-21T18:13:28Z</dcterms:created>
  <dcterms:modified xsi:type="dcterms:W3CDTF">2025-03-04T20:17:48Z</dcterms:modified>
</cp:coreProperties>
</file>